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1" r:id="rId5"/>
    <p:sldId id="262" r:id="rId6"/>
    <p:sldId id="287" r:id="rId7"/>
    <p:sldId id="263" r:id="rId8"/>
    <p:sldId id="259" r:id="rId9"/>
    <p:sldId id="260" r:id="rId10"/>
    <p:sldId id="264" r:id="rId11"/>
    <p:sldId id="288" r:id="rId12"/>
    <p:sldId id="265" r:id="rId13"/>
    <p:sldId id="266" r:id="rId14"/>
    <p:sldId id="267" r:id="rId15"/>
    <p:sldId id="268" r:id="rId16"/>
    <p:sldId id="269" r:id="rId17"/>
    <p:sldId id="270" r:id="rId18"/>
    <p:sldId id="279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1" r:id="rId28"/>
    <p:sldId id="282" r:id="rId29"/>
    <p:sldId id="283" r:id="rId30"/>
    <p:sldId id="284" r:id="rId31"/>
    <p:sldId id="285" r:id="rId32"/>
    <p:sldId id="286" r:id="rId33"/>
    <p:sldId id="289" r:id="rId34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CC00"/>
    <a:srgbClr val="99FF33"/>
    <a:srgbClr val="CC3300"/>
    <a:srgbClr val="00FF00"/>
    <a:srgbClr val="009900"/>
    <a:srgbClr val="FFFF66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4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C7356-3B64-4391-AA0A-422AAC5D9EB2}" type="datetimeFigureOut">
              <a:rPr lang="pl-PL"/>
              <a:pPr>
                <a:defRPr/>
              </a:pPr>
              <a:t>2020-04-14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BE780-0E23-47C9-A11D-B663B71848B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49695-BC9D-4BB3-A135-1EC458F2A05F}" type="datetimeFigureOut">
              <a:rPr lang="pl-PL"/>
              <a:pPr>
                <a:defRPr/>
              </a:pPr>
              <a:t>2020-04-14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E31A7-5269-4A5B-81DB-CE9E0B2AF59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3B7C3-EFD0-4522-9457-FB3A86064E01}" type="datetimeFigureOut">
              <a:rPr lang="pl-PL"/>
              <a:pPr>
                <a:defRPr/>
              </a:pPr>
              <a:t>2020-04-14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1D70D-E6AD-429D-808C-68FE66ECB5F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CF3D5-FC52-42B4-B3C6-DE828B214A5F}" type="datetimeFigureOut">
              <a:rPr lang="pl-PL"/>
              <a:pPr>
                <a:defRPr/>
              </a:pPr>
              <a:t>2020-04-14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DAAA5-571E-40B9-B6DC-C0AC9A3B1CF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A6250-9EE9-4E60-B1A6-801B244C4AE8}" type="datetimeFigureOut">
              <a:rPr lang="pl-PL"/>
              <a:pPr>
                <a:defRPr/>
              </a:pPr>
              <a:t>2020-04-14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E3C6D-03C3-45A1-8B38-39EEDF90A3A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2967D-2B67-4D78-95AF-EC58A5716B1E}" type="datetimeFigureOut">
              <a:rPr lang="pl-PL"/>
              <a:pPr>
                <a:defRPr/>
              </a:pPr>
              <a:t>2020-04-14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8D455-9678-4755-BABD-4FBD1813D2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61B18-FC06-48F2-AC7E-5C3BF0EDCBC0}" type="datetimeFigureOut">
              <a:rPr lang="pl-PL"/>
              <a:pPr>
                <a:defRPr/>
              </a:pPr>
              <a:t>2020-04-14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C019D-ACF5-4D58-84A9-915ED9BE5BF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EF3D0-5CC9-412B-896F-9DFCD8AAF77F}" type="datetimeFigureOut">
              <a:rPr lang="pl-PL"/>
              <a:pPr>
                <a:defRPr/>
              </a:pPr>
              <a:t>2020-04-14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06201-BDE6-4A44-9C3A-7FA1CBC66F6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67DBE-185D-4641-A764-2D9DF28641C2}" type="datetimeFigureOut">
              <a:rPr lang="pl-PL"/>
              <a:pPr>
                <a:defRPr/>
              </a:pPr>
              <a:t>2020-04-14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67D32-445C-4549-970E-58E8A61C541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E9CCB-E31F-4688-B692-ABDD68AD13B2}" type="datetimeFigureOut">
              <a:rPr lang="pl-PL"/>
              <a:pPr>
                <a:defRPr/>
              </a:pPr>
              <a:t>2020-04-14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0ABBC-7D74-49AB-8FC4-864FE1844C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9620E-0341-4948-B550-23D0108774DD}" type="datetimeFigureOut">
              <a:rPr lang="pl-PL"/>
              <a:pPr>
                <a:defRPr/>
              </a:pPr>
              <a:t>2020-04-14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FE476-563F-4F8A-A4F4-4C83F06875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99FF3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40CB17-BE90-4285-98FB-955114F24A02}" type="datetimeFigureOut">
              <a:rPr lang="pl-PL"/>
              <a:pPr>
                <a:defRPr/>
              </a:pPr>
              <a:t>2020-04-14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2281F7-EFDB-4F1D-9F39-F802B4F345D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99FF3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l-PL" smtClean="0"/>
              <a:t>ZIELONA GÓRA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MOIM MIASTEM</a:t>
            </a:r>
            <a:endParaRPr lang="pl-PL" dirty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188913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00FF00"/>
            </a:gs>
            <a:gs pos="43000">
              <a:schemeClr val="accent1">
                <a:tint val="44500"/>
                <a:satMod val="160000"/>
              </a:schemeClr>
            </a:gs>
            <a:gs pos="84000">
              <a:srgbClr val="FF0000"/>
            </a:gs>
            <a:gs pos="83000">
              <a:srgbClr val="FFCC00"/>
            </a:gs>
            <a:gs pos="85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ole tekstowe 2"/>
          <p:cNvSpPr txBox="1">
            <a:spLocks noChangeArrowheads="1"/>
          </p:cNvSpPr>
          <p:nvPr/>
        </p:nvSpPr>
        <p:spPr bwMode="auto">
          <a:xfrm>
            <a:off x="539750" y="1874838"/>
            <a:ext cx="8208963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5400" b="1">
                <a:latin typeface="Calibri" pitchFamily="34" charset="0"/>
              </a:rPr>
              <a:t>ZABYTKI</a:t>
            </a:r>
          </a:p>
          <a:p>
            <a:pPr algn="ctr"/>
            <a:r>
              <a:rPr lang="pl-PL" sz="5400" b="1">
                <a:latin typeface="Calibri" pitchFamily="34" charset="0"/>
              </a:rPr>
              <a:t> ZIELONEJ GÓRY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1376363"/>
            <a:ext cx="35274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pole tekstowe 1"/>
          <p:cNvSpPr txBox="1">
            <a:spLocks noChangeArrowheads="1"/>
          </p:cNvSpPr>
          <p:nvPr/>
        </p:nvSpPr>
        <p:spPr bwMode="auto">
          <a:xfrm>
            <a:off x="3924300" y="476250"/>
            <a:ext cx="3527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WIEŻA ŁAZIENNA- NAZYWANA WIEŻĄ GŁODOWĄ</a:t>
            </a:r>
          </a:p>
        </p:txBody>
      </p:sp>
      <p:sp>
        <p:nvSpPr>
          <p:cNvPr id="23555" name="Prostokąt 2"/>
          <p:cNvSpPr>
            <a:spLocks noChangeArrowheads="1"/>
          </p:cNvSpPr>
          <p:nvPr/>
        </p:nvSpPr>
        <p:spPr bwMode="auto">
          <a:xfrm>
            <a:off x="395288" y="1376363"/>
            <a:ext cx="316865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Wieża Łazienna (Wieża Głodowa) w Zielonej Górze. Jeden z najstarszych zabytków miasta, zbudowany w XV wieku. Dawniej w jej wnętrzu znajdowało się więzienie. Jej nazwa wzięła się z tego, że w jej pobliżu znajdowały się łaźnie miejskie.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Prostokąt 1"/>
          <p:cNvSpPr>
            <a:spLocks noChangeArrowheads="1"/>
          </p:cNvSpPr>
          <p:nvPr/>
        </p:nvSpPr>
        <p:spPr bwMode="auto">
          <a:xfrm>
            <a:off x="0" y="754063"/>
            <a:ext cx="3635375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latin typeface="Calibri" pitchFamily="34" charset="0"/>
              </a:rPr>
              <a:t>Konkatedra św. Jadwigi w Zielonej Górze - kościół ufundowany w II poł. XIII w. przez księcia Konrada I głogowskiego poświęcony św. Jadwidze (skądinąd babce fundatora), ukończony w 1294 przez Henryka Głogowczyka, syna Konrada; sam fundator został pochowany w obrębie świątyni. Kościół ten jest najstarszym zachowanym zabytkiem w Zielonej Górze.</a:t>
            </a:r>
          </a:p>
        </p:txBody>
      </p:sp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879475"/>
            <a:ext cx="4105275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pole tekstowe 3"/>
          <p:cNvSpPr txBox="1">
            <a:spLocks noChangeArrowheads="1"/>
          </p:cNvSpPr>
          <p:nvPr/>
        </p:nvSpPr>
        <p:spPr bwMode="auto">
          <a:xfrm>
            <a:off x="4402138" y="115888"/>
            <a:ext cx="28257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KOŚCIÓŁ ŚW.JADWIGI</a:t>
            </a: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4149725"/>
            <a:ext cx="410527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Prostokąt 5"/>
          <p:cNvSpPr>
            <a:spLocks noChangeArrowheads="1"/>
          </p:cNvSpPr>
          <p:nvPr/>
        </p:nvSpPr>
        <p:spPr bwMode="auto">
          <a:xfrm>
            <a:off x="0" y="4581525"/>
            <a:ext cx="3635375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latin typeface="Calibri" pitchFamily="34" charset="0"/>
              </a:rPr>
              <a:t>W wyposażeniu kościoła św. Jadwigi zachował się barokowy chór z malowanymi przedstawieniami świętych z XVII w. i renesansowa kuta krata przy wejściu do Kaplicy Oliwnej.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1093788"/>
            <a:ext cx="5545138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Prostokąt 2"/>
          <p:cNvSpPr>
            <a:spLocks noChangeArrowheads="1"/>
          </p:cNvSpPr>
          <p:nvPr/>
        </p:nvSpPr>
        <p:spPr bwMode="auto">
          <a:xfrm>
            <a:off x="304800" y="457200"/>
            <a:ext cx="2682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. </a:t>
            </a:r>
          </a:p>
        </p:txBody>
      </p:sp>
      <p:sp>
        <p:nvSpPr>
          <p:cNvPr id="25603" name="Prostokąt 3"/>
          <p:cNvSpPr>
            <a:spLocks noChangeArrowheads="1"/>
          </p:cNvSpPr>
          <p:nvPr/>
        </p:nvSpPr>
        <p:spPr bwMode="auto">
          <a:xfrm>
            <a:off x="107950" y="1093788"/>
            <a:ext cx="273526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Ratusz w Zielonej Górze – znajduje się pośrodku Starego Rynku. Data budowy pierwszego ratusza nie jest znana. Była to budowla drewniana, która spłonęła podczas pożaru miasta. Obecny ratusz przyjmuje się iż został zbudowany        w XV wieku w stylu gotyckim. Był kilkakrotnie przebudowany między innymi po pożarach miasta w XVI i XVII wieku. </a:t>
            </a:r>
          </a:p>
        </p:txBody>
      </p:sp>
      <p:sp>
        <p:nvSpPr>
          <p:cNvPr id="25604" name="pole tekstowe 4"/>
          <p:cNvSpPr txBox="1">
            <a:spLocks noChangeArrowheads="1"/>
          </p:cNvSpPr>
          <p:nvPr/>
        </p:nvSpPr>
        <p:spPr bwMode="auto">
          <a:xfrm>
            <a:off x="5292725" y="641350"/>
            <a:ext cx="1241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RATUSZ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974725"/>
            <a:ext cx="5438775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Prostokąt 1"/>
          <p:cNvSpPr>
            <a:spLocks noChangeArrowheads="1"/>
          </p:cNvSpPr>
          <p:nvPr/>
        </p:nvSpPr>
        <p:spPr bwMode="auto">
          <a:xfrm>
            <a:off x="250825" y="1125538"/>
            <a:ext cx="2952750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Rynek stanowi centralny punkt miasta od XIII wieku. Przez stulecia był głównym placem handlowym, przez który przebiegał centralny trakt komunikacyjny. Zanim w latach 60-tych XX wieku wyłączono ze starego miasta ruch kołowy, na rynku był postój dorożek, a później taksówek  i autobusów. </a:t>
            </a:r>
          </a:p>
        </p:txBody>
      </p:sp>
      <p:sp>
        <p:nvSpPr>
          <p:cNvPr id="26627" name="pole tekstowe 2"/>
          <p:cNvSpPr txBox="1">
            <a:spLocks noChangeArrowheads="1"/>
          </p:cNvSpPr>
          <p:nvPr/>
        </p:nvSpPr>
        <p:spPr bwMode="auto">
          <a:xfrm>
            <a:off x="5148263" y="47625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latin typeface="Calibri" pitchFamily="34" charset="0"/>
              </a:rPr>
              <a:t>STARY</a:t>
            </a:r>
            <a:r>
              <a:rPr lang="pl-PL">
                <a:latin typeface="Calibri" pitchFamily="34" charset="0"/>
              </a:rPr>
              <a:t> </a:t>
            </a:r>
            <a:r>
              <a:rPr lang="pl-PL" b="1">
                <a:latin typeface="Calibri" pitchFamily="34" charset="0"/>
              </a:rPr>
              <a:t>RYNEK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1498600"/>
            <a:ext cx="47625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Prostokąt 1"/>
          <p:cNvSpPr>
            <a:spLocks noChangeArrowheads="1"/>
          </p:cNvSpPr>
          <p:nvPr/>
        </p:nvSpPr>
        <p:spPr bwMode="auto">
          <a:xfrm>
            <a:off x="250825" y="2060575"/>
            <a:ext cx="33845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Kościół pw. MB Częstochowskiej – zbudowany w XVIII wieku jako zbór ewangelicki. Wieżę dostawiono kilkanaście lat później. Znajdują się w nim m.in. barokowy ołtarz główny, kamienna rokokowa chrzcielnica oraz szereg rzeźbionych płyt epitafijnych.</a:t>
            </a:r>
          </a:p>
        </p:txBody>
      </p:sp>
      <p:sp>
        <p:nvSpPr>
          <p:cNvPr id="27651" name="pole tekstowe 2"/>
          <p:cNvSpPr txBox="1">
            <a:spLocks noChangeArrowheads="1"/>
          </p:cNvSpPr>
          <p:nvPr/>
        </p:nvSpPr>
        <p:spPr bwMode="auto">
          <a:xfrm>
            <a:off x="3995738" y="765175"/>
            <a:ext cx="5164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KOŚCIÓŁ MATKI BOSKIEJ CZĘSTOCHOWSKIEJ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930275"/>
            <a:ext cx="4808538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pole tekstowe 1"/>
          <p:cNvSpPr txBox="1">
            <a:spLocks noChangeArrowheads="1"/>
          </p:cNvSpPr>
          <p:nvPr/>
        </p:nvSpPr>
        <p:spPr bwMode="auto">
          <a:xfrm>
            <a:off x="3924300" y="476250"/>
            <a:ext cx="4808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KOŚCIÓŁ NAJŚWIĘTSZEGO ZBAWICIELA</a:t>
            </a:r>
          </a:p>
        </p:txBody>
      </p:sp>
      <p:sp>
        <p:nvSpPr>
          <p:cNvPr id="28675" name="Prostokąt 2"/>
          <p:cNvSpPr>
            <a:spLocks noChangeArrowheads="1"/>
          </p:cNvSpPr>
          <p:nvPr/>
        </p:nvSpPr>
        <p:spPr bwMode="auto">
          <a:xfrm>
            <a:off x="250825" y="1484313"/>
            <a:ext cx="3529013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Świątynia może pomieścić 2000 wiernych, w tym 800 w ławkach na parterze i 400 w emporach. Od wielu lat organizowane są tu koncerty organowe, muzyki symfonicznej oraz chóralnej.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2478088"/>
            <a:ext cx="2382837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pole tekstowe 1"/>
          <p:cNvSpPr txBox="1">
            <a:spLocks noChangeArrowheads="1"/>
          </p:cNvSpPr>
          <p:nvPr/>
        </p:nvSpPr>
        <p:spPr bwMode="auto">
          <a:xfrm>
            <a:off x="6300788" y="260350"/>
            <a:ext cx="2308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PALMIARNIA</a:t>
            </a:r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646113"/>
            <a:ext cx="2308225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60350"/>
            <a:ext cx="44481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Prostokąt 2"/>
          <p:cNvSpPr>
            <a:spLocks noChangeArrowheads="1"/>
          </p:cNvSpPr>
          <p:nvPr/>
        </p:nvSpPr>
        <p:spPr bwMode="auto">
          <a:xfrm rot="10800000" flipV="1">
            <a:off x="0" y="3454400"/>
            <a:ext cx="70342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Palmiarnia Zielonogórska jest położona w Zielonej Górze na szczycie Winnego Wzgórza. Otoczona tzw. Parkiem Winnym porośniętym winoroślami stanowi jedną z najbardziej rozpoznawalnych atrakcji turystycznych miasta i województwa lubuskiego. Składa się z rozbudowanego w ostatnich latach oszklonego pawilonu oraz domku winiarza. W palmiarni rosną egzotyczne rośliny (ponad 200 gatunków[. Unikatem na skalę europejską jest znajdująca się w jej wnętrzu największa na Starym Kontynencie palma daktylowa, można również zobaczyć żółwie wodne i ryby w akwariach. Oprócz podziwiania egzotycznych roślin i zwierząt palmiarnia spełnia funkcję restauracji.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14488"/>
            <a:ext cx="8785225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pole tekstowe 1"/>
          <p:cNvSpPr txBox="1">
            <a:spLocks noChangeArrowheads="1"/>
          </p:cNvSpPr>
          <p:nvPr/>
        </p:nvSpPr>
        <p:spPr bwMode="auto">
          <a:xfrm>
            <a:off x="3668713" y="1052513"/>
            <a:ext cx="2373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WIDOK</a:t>
            </a:r>
            <a:r>
              <a:rPr lang="pl-PL">
                <a:latin typeface="Calibri" pitchFamily="34" charset="0"/>
              </a:rPr>
              <a:t> </a:t>
            </a:r>
            <a:r>
              <a:rPr lang="pl-PL" b="1">
                <a:latin typeface="Calibri" pitchFamily="34" charset="0"/>
              </a:rPr>
              <a:t>ZE</a:t>
            </a:r>
            <a:r>
              <a:rPr lang="pl-PL">
                <a:latin typeface="Calibri" pitchFamily="34" charset="0"/>
              </a:rPr>
              <a:t> </a:t>
            </a:r>
            <a:r>
              <a:rPr lang="pl-PL" b="1">
                <a:latin typeface="Calibri" pitchFamily="34" charset="0"/>
              </a:rPr>
              <a:t>WZGÓRZA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576263"/>
            <a:ext cx="3810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Prostokąt 1"/>
          <p:cNvSpPr>
            <a:spLocks noChangeArrowheads="1"/>
          </p:cNvSpPr>
          <p:nvPr/>
        </p:nvSpPr>
        <p:spPr bwMode="auto">
          <a:xfrm>
            <a:off x="107950" y="2565400"/>
            <a:ext cx="48958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Mieści się w budynku z 1931 r. zaprojektowanym przez berlińskiego architekta – Oskara Kaufmanna. Przed II wojną światową w kompleksie znajdował się teatr z salą kinową, bank i sala obrad rady miejskiej. Wystawiano także operetki.Po 1945 roku w budynku działał teatr amatorski oraz kino. W 1950 r. z inicjatywy Wojewódzkiej Rady Narodowej powstał Państwowy Teatr Ziemi Lubuskiej. W 1964 r. nastąpiła zmiana nazwy na Lubuski Teatr im. Leona Kruczkowskiego.</a:t>
            </a:r>
          </a:p>
        </p:txBody>
      </p:sp>
      <p:sp>
        <p:nvSpPr>
          <p:cNvPr id="31748" name="pole tekstowe 2"/>
          <p:cNvSpPr txBox="1">
            <a:spLocks noChangeArrowheads="1"/>
          </p:cNvSpPr>
          <p:nvPr/>
        </p:nvSpPr>
        <p:spPr bwMode="auto">
          <a:xfrm>
            <a:off x="1116013" y="765175"/>
            <a:ext cx="19065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latin typeface="Calibri" pitchFamily="34" charset="0"/>
              </a:rPr>
              <a:t>TEATR</a:t>
            </a:r>
            <a:r>
              <a:rPr lang="pl-PL">
                <a:latin typeface="Calibri" pitchFamily="34" charset="0"/>
              </a:rPr>
              <a:t>  </a:t>
            </a:r>
            <a:r>
              <a:rPr lang="pl-PL" b="1">
                <a:latin typeface="Calibri" pitchFamily="34" charset="0"/>
              </a:rPr>
              <a:t>LUBUSKI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FF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809750"/>
            <a:ext cx="6096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pole tekstowe 3"/>
          <p:cNvSpPr txBox="1">
            <a:spLocks noChangeArrowheads="1"/>
          </p:cNvSpPr>
          <p:nvPr/>
        </p:nvSpPr>
        <p:spPr bwMode="auto">
          <a:xfrm>
            <a:off x="3635375" y="549275"/>
            <a:ext cx="2146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PANORAMA  MIASTA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944563"/>
            <a:ext cx="58324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Prostokąt 1"/>
          <p:cNvSpPr>
            <a:spLocks noChangeArrowheads="1"/>
          </p:cNvSpPr>
          <p:nvPr/>
        </p:nvSpPr>
        <p:spPr bwMode="auto">
          <a:xfrm>
            <a:off x="107950" y="1484313"/>
            <a:ext cx="259238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Budynki Filharmonii Zielonogórskiej: stary z 1900 i nowy, okrągły (widoczny z lewej), z 2004</a:t>
            </a:r>
          </a:p>
        </p:txBody>
      </p:sp>
      <p:sp>
        <p:nvSpPr>
          <p:cNvPr id="32772" name="pole tekstowe 2"/>
          <p:cNvSpPr txBox="1">
            <a:spLocks noChangeArrowheads="1"/>
          </p:cNvSpPr>
          <p:nvPr/>
        </p:nvSpPr>
        <p:spPr bwMode="auto">
          <a:xfrm>
            <a:off x="2916238" y="476250"/>
            <a:ext cx="5832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FILHARMONIA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268413"/>
            <a:ext cx="7345362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pole tekstowe 1"/>
          <p:cNvSpPr txBox="1">
            <a:spLocks noChangeArrowheads="1"/>
          </p:cNvSpPr>
          <p:nvPr/>
        </p:nvSpPr>
        <p:spPr bwMode="auto">
          <a:xfrm>
            <a:off x="827088" y="260350"/>
            <a:ext cx="7345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KONCERT PLENEROWY FILHARMONII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125538"/>
            <a:ext cx="5688013" cy="516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pole tekstowe 1"/>
          <p:cNvSpPr txBox="1">
            <a:spLocks noChangeArrowheads="1"/>
          </p:cNvSpPr>
          <p:nvPr/>
        </p:nvSpPr>
        <p:spPr bwMode="auto">
          <a:xfrm>
            <a:off x="3276600" y="620713"/>
            <a:ext cx="5688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MUZEUM</a:t>
            </a:r>
            <a:r>
              <a:rPr lang="pl-PL">
                <a:latin typeface="Calibri" pitchFamily="34" charset="0"/>
              </a:rPr>
              <a:t> </a:t>
            </a:r>
            <a:r>
              <a:rPr lang="pl-PL" b="1">
                <a:latin typeface="Calibri" pitchFamily="34" charset="0"/>
              </a:rPr>
              <a:t>ZIEMII</a:t>
            </a:r>
            <a:r>
              <a:rPr lang="pl-PL">
                <a:latin typeface="Calibri" pitchFamily="34" charset="0"/>
              </a:rPr>
              <a:t> </a:t>
            </a:r>
            <a:r>
              <a:rPr lang="pl-PL" b="1">
                <a:latin typeface="Calibri" pitchFamily="34" charset="0"/>
              </a:rPr>
              <a:t>LUBUSKIEJ</a:t>
            </a:r>
          </a:p>
        </p:txBody>
      </p:sp>
      <p:sp>
        <p:nvSpPr>
          <p:cNvPr id="34819" name="Prostokąt 2"/>
          <p:cNvSpPr>
            <a:spLocks noChangeArrowheads="1"/>
          </p:cNvSpPr>
          <p:nvPr/>
        </p:nvSpPr>
        <p:spPr bwMode="auto">
          <a:xfrm>
            <a:off x="250825" y="1700213"/>
            <a:ext cx="280828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Muzeum Ziemi Lubuskiej   w Zielonej Górze – gromadzi   i chroni materialne i duchowe dziedzictwo kulturowe ziem nad środkową Odrą, którym po II wojnie światowej nadano historyczną nazwę „Ziemia Lubuska”. Ważnym zadaniem Muzeum jest także upowszechnianie wiedzy o historii, kulturze, tradycjach i zabytkach regionu.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3" y="2762250"/>
            <a:ext cx="180022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1044575"/>
            <a:ext cx="301307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4102100"/>
            <a:ext cx="2160587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704850"/>
            <a:ext cx="215900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688" y="4087813"/>
            <a:ext cx="2159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Prostokąt 1"/>
          <p:cNvSpPr>
            <a:spLocks noChangeArrowheads="1"/>
          </p:cNvSpPr>
          <p:nvPr/>
        </p:nvSpPr>
        <p:spPr bwMode="auto">
          <a:xfrm>
            <a:off x="201613" y="5302250"/>
            <a:ext cx="22828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Olga Boznańska, Dziewczynka ze słonecznikami, 1891</a:t>
            </a:r>
          </a:p>
        </p:txBody>
      </p:sp>
      <p:sp>
        <p:nvSpPr>
          <p:cNvPr id="35848" name="Prostokąt 2"/>
          <p:cNvSpPr>
            <a:spLocks noChangeArrowheads="1"/>
          </p:cNvSpPr>
          <p:nvPr/>
        </p:nvSpPr>
        <p:spPr bwMode="auto">
          <a:xfrm>
            <a:off x="2627313" y="3429000"/>
            <a:ext cx="3013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Andrzej Strumiłło, Nasza Ziemia, 1953-1954</a:t>
            </a:r>
          </a:p>
        </p:txBody>
      </p:sp>
      <p:sp>
        <p:nvSpPr>
          <p:cNvPr id="35849" name="Prostokąt 3"/>
          <p:cNvSpPr>
            <a:spLocks noChangeArrowheads="1"/>
          </p:cNvSpPr>
          <p:nvPr/>
        </p:nvSpPr>
        <p:spPr bwMode="auto">
          <a:xfrm>
            <a:off x="6372225" y="3244850"/>
            <a:ext cx="2520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Kamienie hańbiące, XVI w.</a:t>
            </a:r>
          </a:p>
        </p:txBody>
      </p:sp>
      <p:sp>
        <p:nvSpPr>
          <p:cNvPr id="35850" name="Prostokąt 4"/>
          <p:cNvSpPr>
            <a:spLocks noChangeArrowheads="1"/>
          </p:cNvSpPr>
          <p:nvPr/>
        </p:nvSpPr>
        <p:spPr bwMode="auto">
          <a:xfrm rot="10800000" flipH="1" flipV="1">
            <a:off x="6372225" y="5756275"/>
            <a:ext cx="2771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Plan Zielonej Góry Donatusa Büttnera, 1784 </a:t>
            </a:r>
          </a:p>
        </p:txBody>
      </p:sp>
      <p:sp>
        <p:nvSpPr>
          <p:cNvPr id="35851" name="Prostokąt 5"/>
          <p:cNvSpPr>
            <a:spLocks noChangeArrowheads="1"/>
          </p:cNvSpPr>
          <p:nvPr/>
        </p:nvSpPr>
        <p:spPr bwMode="auto">
          <a:xfrm>
            <a:off x="2627313" y="5500688"/>
            <a:ext cx="3168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Ikona. Narodziny Matki Boskiej, pocz. XIX w.</a:t>
            </a:r>
          </a:p>
        </p:txBody>
      </p:sp>
      <p:sp>
        <p:nvSpPr>
          <p:cNvPr id="35852" name="pole tekstowe 6"/>
          <p:cNvSpPr txBox="1">
            <a:spLocks noChangeArrowheads="1"/>
          </p:cNvSpPr>
          <p:nvPr/>
        </p:nvSpPr>
        <p:spPr bwMode="auto">
          <a:xfrm>
            <a:off x="0" y="476250"/>
            <a:ext cx="8675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NAJCENNIEJSZE</a:t>
            </a:r>
            <a:r>
              <a:rPr lang="pl-PL">
                <a:latin typeface="Calibri" pitchFamily="34" charset="0"/>
              </a:rPr>
              <a:t> </a:t>
            </a:r>
            <a:r>
              <a:rPr lang="pl-PL" b="1">
                <a:latin typeface="Calibri" pitchFamily="34" charset="0"/>
              </a:rPr>
              <a:t>EKSPONATY</a:t>
            </a:r>
            <a:r>
              <a:rPr lang="pl-PL">
                <a:latin typeface="Calibri" pitchFamily="34" charset="0"/>
              </a:rPr>
              <a:t> </a:t>
            </a:r>
            <a:r>
              <a:rPr lang="pl-PL" b="1">
                <a:latin typeface="Calibri" pitchFamily="34" charset="0"/>
              </a:rPr>
              <a:t>MUZEUM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5143500"/>
            <a:ext cx="22574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pole tekstowe 1"/>
          <p:cNvSpPr txBox="1">
            <a:spLocks noChangeArrowheads="1"/>
          </p:cNvSpPr>
          <p:nvPr/>
        </p:nvSpPr>
        <p:spPr bwMode="auto">
          <a:xfrm>
            <a:off x="3851275" y="404813"/>
            <a:ext cx="5106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AMFITEATR</a:t>
            </a:r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687888"/>
            <a:ext cx="23241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1123950"/>
            <a:ext cx="5106988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Prostokąt 2"/>
          <p:cNvSpPr>
            <a:spLocks noChangeArrowheads="1"/>
          </p:cNvSpPr>
          <p:nvPr/>
        </p:nvSpPr>
        <p:spPr bwMode="auto">
          <a:xfrm>
            <a:off x="0" y="1123950"/>
            <a:ext cx="3708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Amfiteatr jest jedną z głównych zielonogórskich scen, gdzie odbywa się wiele imprez i koncertów. Oprócz sceny  i widowni pod chmurką możemy znaleźć tu patio wewnątrz budynku, hotelik i kawiarnię.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1268413"/>
            <a:ext cx="59055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Prostokąt 1"/>
          <p:cNvSpPr>
            <a:spLocks noChangeArrowheads="1"/>
          </p:cNvSpPr>
          <p:nvPr/>
        </p:nvSpPr>
        <p:spPr bwMode="auto">
          <a:xfrm>
            <a:off x="0" y="1123950"/>
            <a:ext cx="2916238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Wojewódzka i Miejska Biblioteka Publiczna im. Cypriana Norwida w Zielonej Górze jest jedną z dwóch publicznych bibliotek wojewódzkich w woj. lubuskim. Obecną siedzibę placówki oddano do użytku w 1975. Biblioteka posiada wiele filii i oddziałów na terenie miasta. Odbywają się w niej liczne wystawy oraz spotkania autorskie z pisarzami</a:t>
            </a:r>
          </a:p>
        </p:txBody>
      </p:sp>
      <p:sp>
        <p:nvSpPr>
          <p:cNvPr id="37891" name="pole tekstowe 2"/>
          <p:cNvSpPr txBox="1">
            <a:spLocks noChangeArrowheads="1"/>
          </p:cNvSpPr>
          <p:nvPr/>
        </p:nvSpPr>
        <p:spPr bwMode="auto">
          <a:xfrm>
            <a:off x="2555875" y="260350"/>
            <a:ext cx="6005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BIBLIOTEKA IM CYPRIANA KAMILA NORWIDA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844675"/>
            <a:ext cx="4314825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pole tekstowe 1"/>
          <p:cNvSpPr txBox="1">
            <a:spLocks noChangeArrowheads="1"/>
          </p:cNvSpPr>
          <p:nvPr/>
        </p:nvSpPr>
        <p:spPr bwMode="auto">
          <a:xfrm>
            <a:off x="762000" y="549275"/>
            <a:ext cx="7620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STADION ŻUŻLOWY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44675"/>
            <a:ext cx="4549775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75" y="155575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116013" y="3984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3" y="1341438"/>
            <a:ext cx="433228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pole tekstowe 1"/>
          <p:cNvSpPr txBox="1">
            <a:spLocks noChangeArrowheads="1"/>
          </p:cNvSpPr>
          <p:nvPr/>
        </p:nvSpPr>
        <p:spPr bwMode="auto">
          <a:xfrm>
            <a:off x="2657475" y="476250"/>
            <a:ext cx="4230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POLSKA</a:t>
            </a:r>
            <a:r>
              <a:rPr lang="pl-PL">
                <a:latin typeface="Calibri" pitchFamily="34" charset="0"/>
              </a:rPr>
              <a:t> </a:t>
            </a:r>
            <a:r>
              <a:rPr lang="pl-PL" b="1">
                <a:latin typeface="Calibri" pitchFamily="34" charset="0"/>
              </a:rPr>
              <a:t>WEŁNA-</a:t>
            </a:r>
            <a:r>
              <a:rPr lang="pl-PL">
                <a:latin typeface="Calibri" pitchFamily="34" charset="0"/>
              </a:rPr>
              <a:t> </a:t>
            </a:r>
            <a:r>
              <a:rPr lang="pl-PL" b="1">
                <a:latin typeface="Calibri" pitchFamily="34" charset="0"/>
              </a:rPr>
              <a:t>DZIŚ</a:t>
            </a:r>
            <a:r>
              <a:rPr lang="pl-PL">
                <a:latin typeface="Calibri" pitchFamily="34" charset="0"/>
              </a:rPr>
              <a:t> </a:t>
            </a:r>
            <a:r>
              <a:rPr lang="pl-PL" b="1">
                <a:latin typeface="Calibri" pitchFamily="34" charset="0"/>
              </a:rPr>
              <a:t>GALERIA</a:t>
            </a:r>
            <a:r>
              <a:rPr lang="pl-PL">
                <a:latin typeface="Calibri" pitchFamily="34" charset="0"/>
              </a:rPr>
              <a:t> </a:t>
            </a:r>
            <a:r>
              <a:rPr lang="pl-PL" b="1">
                <a:latin typeface="Calibri" pitchFamily="34" charset="0"/>
              </a:rPr>
              <a:t>FOKUS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984625"/>
            <a:ext cx="4329112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Prostokąt 1"/>
          <p:cNvSpPr>
            <a:spLocks noChangeArrowheads="1"/>
          </p:cNvSpPr>
          <p:nvPr/>
        </p:nvSpPr>
        <p:spPr bwMode="auto">
          <a:xfrm>
            <a:off x="179388" y="2060575"/>
            <a:ext cx="88566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Winobranie (Dni Zielonej Góry) to coroczna, największa w regionie impreza kulturalna odbywająca się w Zielonej Górze we wrześniu. Zazwyczaj trwa kilka dni, podczas których trwają liczne imprezy organizowane przez lokalne stowarzyszenia, koncerty, jarmark handlowy oraz prezentacje produktów regionalnych, z których najważniejsze są lubuskie wina.</a:t>
            </a:r>
          </a:p>
          <a:p>
            <a:endParaRPr lang="pl-PL">
              <a:latin typeface="Calibri" pitchFamily="34" charset="0"/>
            </a:endParaRPr>
          </a:p>
          <a:p>
            <a:r>
              <a:rPr lang="pl-PL">
                <a:latin typeface="Calibri" pitchFamily="34" charset="0"/>
              </a:rPr>
              <a:t>Najbardziej efektownym i najbarwniejszym elementem obchodów zielonogórskiego Winobrania jest korowód. Za jego organizację odpowiada zazwyczaj Teatr Lubuski, który zaprasza do współpracy szczudlarzy, teatry uliczne, uczniów zielonogórskich szkół, miejskie stowarzyszenia i organizacje. Kilkaset osób przechodzi główną ulicą miasta, krocząc za królem winobrania- Bachusem. Na jadących platformach prezentują się poszczególne winnice, a winiarze częstują obserwatorów winem.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15888"/>
            <a:ext cx="42481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04813"/>
            <a:ext cx="2808288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4724400"/>
            <a:ext cx="3024188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2675" y="2636838"/>
            <a:ext cx="26638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3959225"/>
            <a:ext cx="3375025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113" y="404813"/>
            <a:ext cx="32273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pole tekstowe 1"/>
          <p:cNvSpPr txBox="1">
            <a:spLocks noChangeArrowheads="1"/>
          </p:cNvSpPr>
          <p:nvPr/>
        </p:nvSpPr>
        <p:spPr bwMode="auto">
          <a:xfrm>
            <a:off x="6286500" y="692150"/>
            <a:ext cx="2857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TAK SIĘ BAWIĄ ZIELONOGÓRZANIE</a:t>
            </a:r>
            <a:r>
              <a:rPr lang="pl-PL" b="1">
                <a:latin typeface="Calibri" pitchFamily="34" charset="0"/>
                <a:sym typeface="Wingdings" pitchFamily="2" charset="2"/>
              </a:rPr>
              <a:t></a:t>
            </a:r>
            <a:endParaRPr lang="pl-PL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9488" y="630238"/>
            <a:ext cx="4694237" cy="565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pole tekstowe 1"/>
          <p:cNvSpPr txBox="1">
            <a:spLocks noChangeArrowheads="1"/>
          </p:cNvSpPr>
          <p:nvPr/>
        </p:nvSpPr>
        <p:spPr bwMode="auto">
          <a:xfrm>
            <a:off x="2200275" y="260350"/>
            <a:ext cx="4743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HERB ZIELONEJ GÓRY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20838"/>
            <a:ext cx="38100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612900"/>
            <a:ext cx="1743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540250"/>
            <a:ext cx="28098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1763" y="4540250"/>
            <a:ext cx="25717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9675" y="2582863"/>
            <a:ext cx="266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4388" y="4494213"/>
            <a:ext cx="15843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pole tekstowe 1"/>
          <p:cNvSpPr txBox="1">
            <a:spLocks noChangeArrowheads="1"/>
          </p:cNvSpPr>
          <p:nvPr/>
        </p:nvSpPr>
        <p:spPr bwMode="auto">
          <a:xfrm>
            <a:off x="3328988" y="620713"/>
            <a:ext cx="406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BACHUSIKI- SYMBOL ZIELONEJ GÓRY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rostokąt 1"/>
          <p:cNvSpPr>
            <a:spLocks noChangeArrowheads="1"/>
          </p:cNvSpPr>
          <p:nvPr/>
        </p:nvSpPr>
        <p:spPr bwMode="auto">
          <a:xfrm>
            <a:off x="395288" y="476250"/>
            <a:ext cx="7777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Zgodnie ze swą nazwą, Zielona Góra jest miastem słynącym z terenów zielonych, otoczonym zwartym pierścieniem lasów, stanowiących fragment tzw. Borów Zielonogórskich. Ich powierzchnia na terenie miasta wynosi blisko 50 procent</a:t>
            </a:r>
          </a:p>
        </p:txBody>
      </p:sp>
      <p:sp>
        <p:nvSpPr>
          <p:cNvPr id="44034" name="Prostokąt 2"/>
          <p:cNvSpPr>
            <a:spLocks noChangeArrowheads="1"/>
          </p:cNvSpPr>
          <p:nvPr/>
        </p:nvSpPr>
        <p:spPr bwMode="auto">
          <a:xfrm>
            <a:off x="577850" y="3370263"/>
            <a:ext cx="79200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Zielona Góra posiada bogatą i zróżnicowaną populację ptaków. Liczbę gatunków szacuje się na ponad 150. Obok popularnych gatunków synantropijnych (związanych z osiedlami ludzkimi), takich jak m.in. wróble, kawki, jaskółki czy gołębie pojawiają się też gatunki rzadsze, jak jastrząb, łozówka, pliszka siwa, białorzytka czy makolągwa.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9788" y="1676400"/>
            <a:ext cx="2252662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412875"/>
            <a:ext cx="7035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Prostokąt 1"/>
          <p:cNvSpPr>
            <a:spLocks noChangeArrowheads="1"/>
          </p:cNvSpPr>
          <p:nvPr/>
        </p:nvSpPr>
        <p:spPr bwMode="auto">
          <a:xfrm>
            <a:off x="755650" y="260350"/>
            <a:ext cx="77041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Jednym z najpopularniejszych gatunków ptaków w Zielonej Górze jest sroka. Jej zagęszczenie w mieście jest najwyższe w kraju i stanowi jeden z najwyższych znanych zagęszczeń w Eurazji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pole tekstowe 1"/>
          <p:cNvSpPr txBox="1">
            <a:spLocks noChangeArrowheads="1"/>
          </p:cNvSpPr>
          <p:nvPr/>
        </p:nvSpPr>
        <p:spPr bwMode="auto">
          <a:xfrm>
            <a:off x="395288" y="2492375"/>
            <a:ext cx="8953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b="1">
                <a:latin typeface="Calibri" pitchFamily="34" charset="0"/>
              </a:rPr>
              <a:t> KONIEC</a:t>
            </a:r>
          </a:p>
        </p:txBody>
      </p:sp>
      <p:sp>
        <p:nvSpPr>
          <p:cNvPr id="46082" name="pole tekstowe 2"/>
          <p:cNvSpPr txBox="1">
            <a:spLocks noChangeArrowheads="1"/>
          </p:cNvSpPr>
          <p:nvPr/>
        </p:nvSpPr>
        <p:spPr bwMode="auto">
          <a:xfrm>
            <a:off x="6084888" y="4660900"/>
            <a:ext cx="2738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OPRACOWAŁA: Magdalena Bąk</a:t>
            </a:r>
          </a:p>
        </p:txBody>
      </p:sp>
      <p:sp>
        <p:nvSpPr>
          <p:cNvPr id="46083" name="pole tekstowe 3"/>
          <p:cNvSpPr txBox="1">
            <a:spLocks noChangeArrowheads="1"/>
          </p:cNvSpPr>
          <p:nvPr/>
        </p:nvSpPr>
        <p:spPr bwMode="auto">
          <a:xfrm>
            <a:off x="5724525" y="3213100"/>
            <a:ext cx="2954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Dziękuję za uwagę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516063"/>
            <a:ext cx="244792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pole tekstowe 1"/>
          <p:cNvSpPr txBox="1">
            <a:spLocks noChangeArrowheads="1"/>
          </p:cNvSpPr>
          <p:nvPr/>
        </p:nvSpPr>
        <p:spPr bwMode="auto">
          <a:xfrm>
            <a:off x="1476375" y="908050"/>
            <a:ext cx="599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PRZEDWOJENNY HERB ZIELONEJ GÓRY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FF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1976438"/>
            <a:ext cx="3240087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Prostokąt 2"/>
          <p:cNvSpPr>
            <a:spLocks noChangeArrowheads="1"/>
          </p:cNvSpPr>
          <p:nvPr/>
        </p:nvSpPr>
        <p:spPr bwMode="auto">
          <a:xfrm>
            <a:off x="2063750" y="96838"/>
            <a:ext cx="4794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Obraz Patrona Miasta – św. Urbana        </a:t>
            </a:r>
          </a:p>
        </p:txBody>
      </p:sp>
      <p:sp>
        <p:nvSpPr>
          <p:cNvPr id="17412" name="Prostokąt 6"/>
          <p:cNvSpPr>
            <a:spLocks noChangeArrowheads="1"/>
          </p:cNvSpPr>
          <p:nvPr/>
        </p:nvSpPr>
        <p:spPr bwMode="auto">
          <a:xfrm>
            <a:off x="179388" y="1052513"/>
            <a:ext cx="86407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Patronem Zielonej Góry jest św. Urban I (papież i męczennik), który w tradycji chrześcijańskiej uznawany jest za patrona winiarzy, ogrodników, winnej latorośli oraz dobrych urodzajów.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rgbClr val="99FF3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0" y="1643063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pole tekstowe 1"/>
          <p:cNvSpPr txBox="1">
            <a:spLocks noChangeArrowheads="1"/>
          </p:cNvSpPr>
          <p:nvPr/>
        </p:nvSpPr>
        <p:spPr bwMode="auto">
          <a:xfrm>
            <a:off x="2190750" y="981075"/>
            <a:ext cx="4762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URZĄD MIASTA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rostokąt 1"/>
          <p:cNvSpPr>
            <a:spLocks noChangeArrowheads="1"/>
          </p:cNvSpPr>
          <p:nvPr/>
        </p:nvSpPr>
        <p:spPr bwMode="auto">
          <a:xfrm>
            <a:off x="2286000" y="1582738"/>
            <a:ext cx="4219575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Założona jako miasto przez przybyszów                      z zachodniej części Europy – głównie Flandrii i Niemiec, którzy jednak najprawdopodobniej nazwali miasto tak, jak nazywała się istniejąca już tu obecna ulica Podgórna, polska osada: Zielona Góra. Miejsce to leżało nad wartkim wówczas        i wydajnym strumieniem Złota Łącza, który przez następne stulecia był źródłem wody    i energii dla mieszkańców  i funkcjonującego tu przemysłu.</a:t>
            </a:r>
          </a:p>
        </p:txBody>
      </p:sp>
      <p:sp>
        <p:nvSpPr>
          <p:cNvPr id="19458" name="pole tekstowe 2"/>
          <p:cNvSpPr txBox="1">
            <a:spLocks noChangeArrowheads="1"/>
          </p:cNvSpPr>
          <p:nvPr/>
        </p:nvSpPr>
        <p:spPr bwMode="auto">
          <a:xfrm>
            <a:off x="2195513" y="1052513"/>
            <a:ext cx="4310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POCZĄTKI ZIELONEJ GÓRY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2563" y="4721225"/>
            <a:ext cx="23812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0099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38225"/>
            <a:ext cx="76200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pole tekstowe 1"/>
          <p:cNvSpPr txBox="1">
            <a:spLocks noChangeArrowheads="1"/>
          </p:cNvSpPr>
          <p:nvPr/>
        </p:nvSpPr>
        <p:spPr bwMode="auto">
          <a:xfrm>
            <a:off x="3635375" y="404813"/>
            <a:ext cx="3313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latin typeface="Calibri" pitchFamily="34" charset="0"/>
              </a:rPr>
              <a:t>FLAGA  ZIELONEJ GÓRY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" y="2133600"/>
            <a:ext cx="365442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Prostokąt 1"/>
          <p:cNvSpPr>
            <a:spLocks noChangeArrowheads="1"/>
          </p:cNvSpPr>
          <p:nvPr/>
        </p:nvSpPr>
        <p:spPr bwMode="auto">
          <a:xfrm>
            <a:off x="11113" y="1341438"/>
            <a:ext cx="4433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latin typeface="Calibri" pitchFamily="34" charset="0"/>
              </a:rPr>
              <a:t>Panorama miasta w połowie XVIII wieku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133600"/>
            <a:ext cx="3767137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pole tekstowe 2"/>
          <p:cNvSpPr txBox="1">
            <a:spLocks noChangeArrowheads="1"/>
          </p:cNvSpPr>
          <p:nvPr/>
        </p:nvSpPr>
        <p:spPr bwMode="auto">
          <a:xfrm>
            <a:off x="5435600" y="1341438"/>
            <a:ext cx="2974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latin typeface="Calibri" pitchFamily="34" charset="0"/>
              </a:rPr>
              <a:t>Panorama</a:t>
            </a:r>
            <a:r>
              <a:rPr lang="pl-PL">
                <a:latin typeface="Calibri" pitchFamily="34" charset="0"/>
              </a:rPr>
              <a:t> </a:t>
            </a:r>
            <a:r>
              <a:rPr lang="pl-PL" b="1">
                <a:latin typeface="Calibri" pitchFamily="34" charset="0"/>
              </a:rPr>
              <a:t>miasta</a:t>
            </a:r>
            <a:r>
              <a:rPr lang="pl-PL">
                <a:latin typeface="Calibri" pitchFamily="34" charset="0"/>
              </a:rPr>
              <a:t> </a:t>
            </a:r>
            <a:r>
              <a:rPr lang="pl-PL" b="1">
                <a:latin typeface="Calibri" pitchFamily="34" charset="0"/>
              </a:rPr>
              <a:t>dzisiaj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</TotalTime>
  <Words>957</Words>
  <Application>Microsoft Office PowerPoint</Application>
  <PresentationFormat>Pokaz na ekranie (4:3)</PresentationFormat>
  <Paragraphs>62</Paragraphs>
  <Slides>33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Szablon projektu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7" baseType="lpstr">
      <vt:lpstr>Arial</vt:lpstr>
      <vt:lpstr>Calibri</vt:lpstr>
      <vt:lpstr>Wingdings</vt:lpstr>
      <vt:lpstr>Motyw pakietu Office</vt:lpstr>
      <vt:lpstr>ZIELONA GÓRA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ZIELONA GÓRA</dc:title>
  <dc:creator>Magda</dc:creator>
  <cp:lastModifiedBy>ja</cp:lastModifiedBy>
  <cp:revision>32</cp:revision>
  <dcterms:created xsi:type="dcterms:W3CDTF">2013-02-12T20:34:48Z</dcterms:created>
  <dcterms:modified xsi:type="dcterms:W3CDTF">2020-04-14T08:58:14Z</dcterms:modified>
</cp:coreProperties>
</file>